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75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82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31.5.2021.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riroda&#10;&#10;Opis je automatski generiran">
            <a:extLst>
              <a:ext uri="{FF2B5EF4-FFF2-40B4-BE49-F238E27FC236}">
                <a16:creationId xmlns:a16="http://schemas.microsoft.com/office/drawing/2014/main" id="{FBA17124-A706-481F-91FB-A7327E18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701" t="20589" r="701" b="8073"/>
          <a:stretch/>
        </p:blipFill>
        <p:spPr>
          <a:xfrm>
            <a:off x="-1" y="96819"/>
            <a:ext cx="13118909" cy="6761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361" y="1787390"/>
            <a:ext cx="9144000" cy="3570737"/>
          </a:xfrm>
        </p:spPr>
        <p:txBody>
          <a:bodyPr>
            <a:normAutofit/>
          </a:bodyPr>
          <a:lstStyle/>
          <a:p>
            <a:r>
              <a:rPr lang="hr-HR" sz="7200" b="1" dirty="0">
                <a:latin typeface="+mn-lt"/>
              </a:rPr>
              <a:t>Prostorno kretanje stanovništva Europe</a:t>
            </a:r>
            <a:endParaRPr lang="x-none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915" y="874106"/>
            <a:ext cx="9717741" cy="1655763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Nakon današnjeg sata moći ćete…</a:t>
            </a:r>
            <a:endParaRPr lang="x-none" sz="5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85" y="3080386"/>
            <a:ext cx="9144000" cy="1402448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hr-HR" dirty="0"/>
              <a:t>Objasniti opće kretanje stanovništva Europe prema njegovim sastavnicama</a:t>
            </a:r>
          </a:p>
          <a:p>
            <a:pPr marL="342900" indent="-342900">
              <a:buFontTx/>
              <a:buChar char="-"/>
            </a:pPr>
            <a:r>
              <a:rPr lang="hr-HR" dirty="0"/>
              <a:t>Usporediti obilježja i na geografskoj karti pokazati prostorni raspored hrvatskoga iseljeništva 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21" y="1308991"/>
            <a:ext cx="10515600" cy="964421"/>
          </a:xfrm>
        </p:spPr>
        <p:txBody>
          <a:bodyPr/>
          <a:lstStyle/>
          <a:p>
            <a:r>
              <a:rPr lang="hr-HR" dirty="0"/>
              <a:t>Prisjetimo se…</a:t>
            </a:r>
            <a:endParaRPr lang="x-none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425" y="3264227"/>
            <a:ext cx="6924414" cy="380632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chemeClr val="tx1"/>
                </a:solidFill>
              </a:rPr>
              <a:t>Ukupno kretanje stanovništva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chemeClr val="tx1"/>
                </a:solidFill>
              </a:rPr>
              <a:t>Prirodno kretanje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chemeClr val="tx1"/>
                </a:solidFill>
              </a:rPr>
              <a:t>Prostorno kretanje</a:t>
            </a:r>
          </a:p>
          <a:p>
            <a:endParaRPr lang="hr-HR" sz="3200" dirty="0">
              <a:solidFill>
                <a:schemeClr val="tx1"/>
              </a:solidFill>
            </a:endParaRPr>
          </a:p>
          <a:p>
            <a:r>
              <a:rPr lang="hr-HR" sz="3200" dirty="0">
                <a:solidFill>
                  <a:schemeClr val="tx1"/>
                </a:solidFill>
              </a:rPr>
              <a:t>Koji čimbenici utječu na prostorno kretanje stanovništva?</a:t>
            </a:r>
          </a:p>
          <a:p>
            <a:pPr marL="342900" indent="-342900">
              <a:buFontTx/>
              <a:buChar char="-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1B41EC-0F05-40B8-A8D7-627C12AD1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02"/>
          <a:stretch/>
        </p:blipFill>
        <p:spPr>
          <a:xfrm>
            <a:off x="8351239" y="1452282"/>
            <a:ext cx="3514725" cy="556170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EA7B011-A200-4279-A8A1-64495509B965}"/>
              </a:ext>
            </a:extLst>
          </p:cNvPr>
          <p:cNvSpPr txBox="1"/>
          <p:nvPr/>
        </p:nvSpPr>
        <p:spPr>
          <a:xfrm>
            <a:off x="584425" y="2600688"/>
            <a:ext cx="533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Objasni sljedeće pojmove:</a:t>
            </a:r>
          </a:p>
        </p:txBody>
      </p: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23269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Iseljavanje u Novi svijet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410" y="2205366"/>
            <a:ext cx="5181600" cy="391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Iseljavanje je bilo u nekoliko valova iseljavanja</a:t>
            </a:r>
          </a:p>
          <a:p>
            <a:r>
              <a:rPr lang="hr-HR" sz="2400" u="sng" dirty="0"/>
              <a:t>Prvi val </a:t>
            </a:r>
            <a:r>
              <a:rPr lang="hr-HR" sz="2400" dirty="0"/>
              <a:t>– nakon geografskih otkrića iz pirinejskih i zapadnoeuropskih država</a:t>
            </a:r>
          </a:p>
          <a:p>
            <a:r>
              <a:rPr lang="hr-HR" sz="2400" u="sng" dirty="0"/>
              <a:t>Drugi val </a:t>
            </a:r>
            <a:r>
              <a:rPr lang="hr-HR" sz="2400" dirty="0"/>
              <a:t>– 19. i početak 20. stoljeća – tehnički napredak u prometu potaknuo je sve masovnije iseljavanje u prostor Novog svijeta</a:t>
            </a:r>
          </a:p>
          <a:p>
            <a:r>
              <a:rPr lang="hr-HR" sz="2400" u="sng" dirty="0"/>
              <a:t>Treći val </a:t>
            </a:r>
            <a:r>
              <a:rPr lang="hr-HR" sz="2400" dirty="0"/>
              <a:t>– između Prvoga i Drugoga svjetskog rata</a:t>
            </a:r>
          </a:p>
          <a:p>
            <a:r>
              <a:rPr lang="hr-HR" sz="2400" u="sng" dirty="0"/>
              <a:t>Četvrti val </a:t>
            </a:r>
            <a:r>
              <a:rPr lang="hr-HR" sz="2400" dirty="0"/>
              <a:t>– od kraja Drugog svjetskog rata do kraja 20. stoljeća</a:t>
            </a:r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5F24858F-5A80-4F43-B685-F33B7203E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7804" y="1423269"/>
            <a:ext cx="5642073" cy="5228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Dijagram toka: Izmjenična obrada 2">
            <a:extLst>
              <a:ext uri="{FF2B5EF4-FFF2-40B4-BE49-F238E27FC236}">
                <a16:creationId xmlns:a16="http://schemas.microsoft.com/office/drawing/2014/main" id="{3B04849F-C28F-4D39-94C8-F864F2B12DE7}"/>
              </a:ext>
            </a:extLst>
          </p:cNvPr>
          <p:cNvSpPr/>
          <p:nvPr/>
        </p:nvSpPr>
        <p:spPr>
          <a:xfrm>
            <a:off x="6702014" y="3151991"/>
            <a:ext cx="4851699" cy="1226371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Promotri kartu i zaključi koji su se narodi i gdje većinom iseljavali?</a:t>
            </a:r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63" y="1411551"/>
            <a:ext cx="6464654" cy="1048846"/>
          </a:xfrm>
        </p:spPr>
        <p:txBody>
          <a:bodyPr>
            <a:normAutofit fontScale="90000"/>
          </a:bodyPr>
          <a:lstStyle/>
          <a:p>
            <a:r>
              <a:rPr lang="hr-HR" sz="4900" dirty="0">
                <a:latin typeface="+mn-lt"/>
              </a:rPr>
              <a:t>Preseljavanja unutar Europe </a:t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662" y="2226834"/>
            <a:ext cx="6948749" cy="45397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Migracije unutar Europe prisutne su od staroga vijeka do danas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Najjače su bile nakon Drugoga svjetskog 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Potaknute su političkim i gospodarskim čimbenicima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Razmisli prema ovom smjeru preseljavanja koje su regije Europe razvijenije?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Najviše stranih radnika primili su Njemačka, Švicarska, Ujedinjeno Kraljevstvo, Francuska, Švedska i Austrija </a:t>
            </a:r>
          </a:p>
        </p:txBody>
      </p:sp>
      <p:pic>
        <p:nvPicPr>
          <p:cNvPr id="8" name="Rezervirano mjesto sadržaja 7" descr="Slika na kojoj se prikazuje karta&#10;&#10;Opis je automatski generiran">
            <a:extLst>
              <a:ext uri="{FF2B5EF4-FFF2-40B4-BE49-F238E27FC236}">
                <a16:creationId xmlns:a16="http://schemas.microsoft.com/office/drawing/2014/main" id="{E4C77FB9-662A-424A-A3B6-55E7C64FD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08" y="1823501"/>
            <a:ext cx="4592612" cy="417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jagram toka: Izmjenična obrada 1">
            <a:extLst>
              <a:ext uri="{FF2B5EF4-FFF2-40B4-BE49-F238E27FC236}">
                <a16:creationId xmlns:a16="http://schemas.microsoft.com/office/drawing/2014/main" id="{82ED265E-3FA3-4D40-9B1F-FA4535E86BAE}"/>
              </a:ext>
            </a:extLst>
          </p:cNvPr>
          <p:cNvSpPr/>
          <p:nvPr/>
        </p:nvSpPr>
        <p:spPr>
          <a:xfrm>
            <a:off x="1052850" y="4015706"/>
            <a:ext cx="2119257" cy="76379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sz="1800" dirty="0">
                <a:solidFill>
                  <a:schemeClr val="tx1"/>
                </a:solidFill>
              </a:rPr>
              <a:t>ovratak Nijemaca u Njemačku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F6F6D5A-0862-47F7-B959-E0A7BCDF70F6}"/>
              </a:ext>
            </a:extLst>
          </p:cNvPr>
          <p:cNvSpPr/>
          <p:nvPr/>
        </p:nvSpPr>
        <p:spPr>
          <a:xfrm>
            <a:off x="3493437" y="4015708"/>
            <a:ext cx="3649641" cy="7637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 juga, jugoistoka i istoka Europe u Srednju, Zapadnu i Sjevernu Europe</a:t>
            </a:r>
          </a:p>
        </p:txBody>
      </p:sp>
      <p:cxnSp>
        <p:nvCxnSpPr>
          <p:cNvPr id="7" name="Poveznik: zakrivljeno 6">
            <a:extLst>
              <a:ext uri="{FF2B5EF4-FFF2-40B4-BE49-F238E27FC236}">
                <a16:creationId xmlns:a16="http://schemas.microsoft.com/office/drawing/2014/main" id="{DD57F863-899A-46AA-9225-D191D987356D}"/>
              </a:ext>
            </a:extLst>
          </p:cNvPr>
          <p:cNvCxnSpPr/>
          <p:nvPr/>
        </p:nvCxnSpPr>
        <p:spPr>
          <a:xfrm rot="5400000">
            <a:off x="2756099" y="3910270"/>
            <a:ext cx="210871" cy="1270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oveznik: zakrivljeno 9">
            <a:extLst>
              <a:ext uri="{FF2B5EF4-FFF2-40B4-BE49-F238E27FC236}">
                <a16:creationId xmlns:a16="http://schemas.microsoft.com/office/drawing/2014/main" id="{9039B5B1-BD79-44BB-B8B4-2979B149E856}"/>
              </a:ext>
            </a:extLst>
          </p:cNvPr>
          <p:cNvCxnSpPr/>
          <p:nvPr/>
        </p:nvCxnSpPr>
        <p:spPr>
          <a:xfrm rot="16200000" flipH="1">
            <a:off x="4595657" y="3845724"/>
            <a:ext cx="210871" cy="129092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4052"/>
            <a:ext cx="5571770" cy="638534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Preseljavanja u Europu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4B1001B-7EB6-4C55-8F78-C553F1068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6545"/>
            <a:ext cx="3932237" cy="38294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Učestali ratovi, političke nesuglasice i siromaštvo potaknulo je početkom ovoga stoljeća brojne migracije iz Azije i Afrike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Cilj migranata je prostor razvijenih država Srednje, Zapadne i Sjeverne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Useljeničke zemlje poboljšale su dobnu strukturu stanovništva (Zašto?)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Dolazi do promjena u etničkoj, vjerskoj ali i rasnoj strukturi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2417"/>
            <a:ext cx="3932237" cy="1206230"/>
          </a:xfrm>
        </p:spPr>
        <p:txBody>
          <a:bodyPr/>
          <a:lstStyle/>
          <a:p>
            <a:r>
              <a:rPr lang="hr-HR" dirty="0"/>
              <a:t>Zanimljivosti</a:t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729"/>
            <a:ext cx="3932237" cy="380027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Većina stanovništva stranog podrijetla u Europskoj uniji 2018. godine živjela je u samo 5 država</a:t>
            </a:r>
          </a:p>
          <a:p>
            <a:pPr marL="285750" indent="-285750">
              <a:buFontTx/>
              <a:buChar char="-"/>
            </a:pPr>
            <a:r>
              <a:rPr lang="hr-HR" dirty="0"/>
              <a:t>Najviše ih je bilo u Njemačkoj, Španjolskoj, Italiji, Ujedinjenom Kraljevstvu i Francuskoj</a:t>
            </a:r>
          </a:p>
          <a:p>
            <a:pPr marL="285750" indent="-285750">
              <a:buFontTx/>
              <a:buChar char="-"/>
            </a:pPr>
            <a:r>
              <a:rPr lang="hr-HR" dirty="0"/>
              <a:t>Razmisli zašto baš u tih pet država?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1026" name="Picture 2" descr="Business, Commerce, Man, Presentation">
            <a:extLst>
              <a:ext uri="{FF2B5EF4-FFF2-40B4-BE49-F238E27FC236}">
                <a16:creationId xmlns:a16="http://schemas.microsoft.com/office/drawing/2014/main" id="{A62018F3-7DB1-4135-8D69-EA1FAB6BB5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466181"/>
            <a:ext cx="6172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A6FC5-0791-44BC-9A67-E9A23EDA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515815"/>
          </a:xfrm>
        </p:spPr>
        <p:txBody>
          <a:bodyPr>
            <a:normAutofit fontScale="90000"/>
          </a:bodyPr>
          <a:lstStyle/>
          <a:p>
            <a:r>
              <a:rPr lang="hr-HR" dirty="0"/>
              <a:t>Promotri grafikon</a:t>
            </a:r>
            <a:br>
              <a:rPr lang="hr-HR" dirty="0"/>
            </a:b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F6D2BE6-A76A-46FA-A9FB-FEB3F726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400" y="1922463"/>
            <a:ext cx="5816600" cy="4300537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301C0D-ED58-4937-BD88-EA009EA3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8401"/>
            <a:ext cx="3932237" cy="3657600"/>
          </a:xfrm>
        </p:spPr>
        <p:txBody>
          <a:bodyPr>
            <a:normAutofit/>
          </a:bodyPr>
          <a:lstStyle/>
          <a:p>
            <a:r>
              <a:rPr lang="hr-HR" sz="2000" dirty="0"/>
              <a:t>U kojim državama se nalazi najveći broj imigranata (useljenika) na 1000 stanovnika?</a:t>
            </a:r>
          </a:p>
          <a:p>
            <a:r>
              <a:rPr lang="hr-HR" sz="2000" dirty="0"/>
              <a:t>Imaju li te države veliki broj stanovnika?</a:t>
            </a:r>
          </a:p>
          <a:p>
            <a:r>
              <a:rPr lang="hr-HR" sz="2000" dirty="0"/>
              <a:t>Kako se broj migranata odražava na etničku sliku tih država?</a:t>
            </a:r>
          </a:p>
        </p:txBody>
      </p:sp>
    </p:spTree>
    <p:extLst>
      <p:ext uri="{BB962C8B-B14F-4D97-AF65-F5344CB8AC3E}">
        <p14:creationId xmlns:p14="http://schemas.microsoft.com/office/powerpoint/2010/main" val="421186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FB574A-72F2-479A-838D-6440E2C9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BEF87E-E882-4457-B0AE-BE4380FB1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A9D30B-EA06-45B1-8215-21C9B9705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8903"/>
            <a:ext cx="3932237" cy="3687097"/>
          </a:xfrm>
        </p:spPr>
        <p:txBody>
          <a:bodyPr/>
          <a:lstStyle/>
          <a:p>
            <a:r>
              <a:rPr lang="hr-HR" dirty="0"/>
              <a:t>1. Nabroji valove iseljavanja stanovništva Europe u Novi svijet</a:t>
            </a:r>
          </a:p>
          <a:p>
            <a:r>
              <a:rPr lang="hr-HR" dirty="0"/>
              <a:t>2. Kada su bila najjača preseljavanja unutar Europe?</a:t>
            </a:r>
          </a:p>
          <a:p>
            <a:r>
              <a:rPr lang="hr-HR" dirty="0"/>
              <a:t>3. Što je potaknulo ta preseljavanja?</a:t>
            </a:r>
          </a:p>
          <a:p>
            <a:r>
              <a:rPr lang="hr-HR" dirty="0"/>
              <a:t>4. Zašto se danas doseljavaju u Europi ljudi iz Azije I Afrike?</a:t>
            </a:r>
          </a:p>
          <a:p>
            <a:r>
              <a:rPr lang="hr-HR" dirty="0"/>
              <a:t>5. Koje države imaju najveći broj useljenika?</a:t>
            </a:r>
          </a:p>
        </p:txBody>
      </p:sp>
    </p:spTree>
    <p:extLst>
      <p:ext uri="{BB962C8B-B14F-4D97-AF65-F5344CB8AC3E}">
        <p14:creationId xmlns:p14="http://schemas.microsoft.com/office/powerpoint/2010/main" val="33427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389</Words>
  <Application>Microsoft Office PowerPoint</Application>
  <PresentationFormat>Široki zaslon</PresentationFormat>
  <Paragraphs>47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Calibri Light</vt:lpstr>
      <vt:lpstr>Wingdings</vt:lpstr>
      <vt:lpstr>Arial</vt:lpstr>
      <vt:lpstr>Calibri</vt:lpstr>
      <vt:lpstr>Office Theme</vt:lpstr>
      <vt:lpstr>Prostorno kretanje stanovništva Europe</vt:lpstr>
      <vt:lpstr>Nakon današnjeg sata moći ćete…</vt:lpstr>
      <vt:lpstr>Prisjetimo se…</vt:lpstr>
      <vt:lpstr>Iseljavanje u Novi svijet</vt:lpstr>
      <vt:lpstr>Preseljavanja unutar Europe  </vt:lpstr>
      <vt:lpstr>Preseljavanja u Europu</vt:lpstr>
      <vt:lpstr>Zanimljivosti </vt:lpstr>
      <vt:lpstr>Promotri grafikon 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48</cp:revision>
  <dcterms:created xsi:type="dcterms:W3CDTF">2021-01-04T08:54:24Z</dcterms:created>
  <dcterms:modified xsi:type="dcterms:W3CDTF">2021-05-31T15:54:54Z</dcterms:modified>
</cp:coreProperties>
</file>